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7" r:id="rId2"/>
    <p:sldId id="355" r:id="rId3"/>
    <p:sldId id="356" r:id="rId4"/>
    <p:sldId id="332" r:id="rId5"/>
    <p:sldId id="336" r:id="rId6"/>
    <p:sldId id="351" r:id="rId7"/>
    <p:sldId id="340" r:id="rId8"/>
    <p:sldId id="335" r:id="rId9"/>
    <p:sldId id="334" r:id="rId10"/>
    <p:sldId id="359" r:id="rId11"/>
    <p:sldId id="324" r:id="rId12"/>
    <p:sldId id="307" r:id="rId13"/>
    <p:sldId id="352" r:id="rId14"/>
    <p:sldId id="330" r:id="rId15"/>
    <p:sldId id="333" r:id="rId16"/>
    <p:sldId id="272" r:id="rId17"/>
    <p:sldId id="317" r:id="rId18"/>
    <p:sldId id="342" r:id="rId19"/>
    <p:sldId id="343" r:id="rId20"/>
    <p:sldId id="345" r:id="rId21"/>
    <p:sldId id="339" r:id="rId22"/>
    <p:sldId id="337" r:id="rId23"/>
    <p:sldId id="341" r:id="rId24"/>
    <p:sldId id="357" r:id="rId25"/>
    <p:sldId id="358" r:id="rId26"/>
    <p:sldId id="309" r:id="rId27"/>
    <p:sldId id="346" r:id="rId28"/>
    <p:sldId id="323" r:id="rId29"/>
    <p:sldId id="349" r:id="rId30"/>
    <p:sldId id="347" r:id="rId31"/>
    <p:sldId id="311" r:id="rId32"/>
    <p:sldId id="312" r:id="rId33"/>
    <p:sldId id="325" r:id="rId34"/>
    <p:sldId id="326" r:id="rId35"/>
    <p:sldId id="350" r:id="rId36"/>
    <p:sldId id="348" r:id="rId37"/>
    <p:sldId id="310" r:id="rId38"/>
    <p:sldId id="329" r:id="rId39"/>
    <p:sldId id="313" r:id="rId40"/>
    <p:sldId id="354" r:id="rId41"/>
    <p:sldId id="328" r:id="rId42"/>
    <p:sldId id="315" r:id="rId43"/>
    <p:sldId id="353" r:id="rId44"/>
    <p:sldId id="320" r:id="rId45"/>
    <p:sldId id="322" r:id="rId46"/>
    <p:sldId id="327" r:id="rId47"/>
    <p:sldId id="31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40" autoAdjust="0"/>
  </p:normalViewPr>
  <p:slideViewPr>
    <p:cSldViewPr snapToGrid="0" snapToObjects="1">
      <p:cViewPr varScale="1">
        <p:scale>
          <a:sx n="100" d="100"/>
          <a:sy n="100" d="100"/>
        </p:scale>
        <p:origin x="191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333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396C9-4947-EF4C-B910-BEB4E1BF0C58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24BD-912B-8D43-97D1-1790E79F1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210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3D619-1493-D745-93FA-3E27A8A48323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D5EC4-479D-A345-89FB-A794EA04B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7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zzfeed.com/johanabhuiyan/uber-is-investigating-its-top-new-york-executive-for-privacy#.cnWMObQ3V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theverge.com/2014/12/16/7401041/uber-letter-al-franken-employee-tracked-journalist-god-view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[Talk</a:t>
            </a:r>
            <a:r>
              <a:rPr lang="en-US" baseline="0" dirty="0" smtClean="0"/>
              <a:t> about how Uber works]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he returned to the opposition research plan. Uber’s dirt-diggers, Michael said, could expose Lacy. They could, in particular, prove a particular and very specific claim about her personal life.”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 and New York Attorney General Eric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Schneiderman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reached a settlement over the company's "God View" tool, which allowed employees to access and track the location of Uber riders and customers without obtaining permission. In 2014, one high-up Uber executive was found to have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monitored the rider logs and location of a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BuzzFeed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News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reporter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without her knowledge. Subsequent reports on the incident led Uber to investigate and eventually discipline the employee, but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also got the attention of lawmakers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a result of New York's investigation, Uber will pay a $20,000 fine, which amounts to less than a slap on the wrist for a company with Uber's soaring valuation.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3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[discussion with students]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5EC4-479D-A345-89FB-A794EA04B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6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4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013656" y="6326187"/>
            <a:ext cx="3292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Software Foundations of Security</a:t>
            </a:r>
            <a:r>
              <a:rPr lang="en-US" baseline="0" dirty="0" smtClean="0"/>
              <a:t> and Privacy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88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1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5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52760" cy="1143000"/>
          </a:xfrm>
          <a:solidFill>
            <a:srgbClr val="800000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7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3217917" y="6326187"/>
            <a:ext cx="3088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Formal</a:t>
            </a:r>
            <a:r>
              <a:rPr lang="en-US" baseline="0" dirty="0" smtClean="0"/>
              <a:t> Foundations of Software Security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9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5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0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Copyright © 2016 M. </a:t>
            </a:r>
            <a:r>
              <a:rPr lang="en-US" dirty="0" err="1" smtClean="0"/>
              <a:t>Fredrikson</a:t>
            </a:r>
            <a:r>
              <a:rPr lang="en-US" dirty="0" smtClean="0"/>
              <a:t>, L. Jia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C843-46BD-5C4C-8A63-BAED21B4B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7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800000"/>
        </a:buClr>
        <a:buFont typeface="Arial"/>
        <a:buChar char="•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800000"/>
        </a:buClr>
        <a:buFont typeface="Wingdings" charset="2"/>
        <a:buChar char="§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800000"/>
        </a:buClr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00000"/>
        </a:buClr>
        <a:buFont typeface="Wingdings" charset="2"/>
        <a:buChar char="§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89529"/>
            <a:ext cx="7772400" cy="2210921"/>
          </a:xfrm>
        </p:spPr>
        <p:txBody>
          <a:bodyPr>
            <a:noAutofit/>
          </a:bodyPr>
          <a:lstStyle/>
          <a:p>
            <a:r>
              <a:rPr lang="en-US" sz="3200" dirty="0" smtClean="0"/>
              <a:t>Software Foundations of Security and Privacy (15-316, spring 2016)</a:t>
            </a:r>
            <a:br>
              <a:rPr lang="en-US" sz="3200" dirty="0" smtClean="0"/>
            </a:br>
            <a:r>
              <a:rPr lang="en-US" sz="4000" b="1" dirty="0" smtClean="0"/>
              <a:t>Lecture 1:</a:t>
            </a:r>
            <a:r>
              <a:rPr lang="en-US" sz="4000" b="1" dirty="0"/>
              <a:t> </a:t>
            </a:r>
            <a:r>
              <a:rPr lang="en-US" sz="4000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941" y="3886200"/>
            <a:ext cx="7097059" cy="17526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1"/>
                </a:solidFill>
              </a:rPr>
              <a:t>Matt </a:t>
            </a:r>
            <a:r>
              <a:rPr lang="en-US" sz="3000" b="1" dirty="0" err="1" smtClean="0">
                <a:solidFill>
                  <a:schemeClr val="tx1"/>
                </a:solidFill>
              </a:rPr>
              <a:t>Fredrikson</a:t>
            </a:r>
            <a:endParaRPr lang="en-US" sz="3000" b="1" dirty="0" smtClean="0">
              <a:solidFill>
                <a:schemeClr val="tx1"/>
              </a:solidFill>
            </a:endParaRPr>
          </a:p>
          <a:p>
            <a:r>
              <a:rPr lang="en-US" sz="3000" b="1" dirty="0" smtClean="0">
                <a:solidFill>
                  <a:schemeClr val="tx1"/>
                </a:solidFill>
              </a:rPr>
              <a:t>Jean Yang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{</a:t>
            </a:r>
            <a:r>
              <a:rPr lang="en-US" sz="2800" dirty="0" err="1" smtClean="0">
                <a:solidFill>
                  <a:schemeClr val="tx1"/>
                </a:solidFill>
              </a:rPr>
              <a:t>mfredrik</a:t>
            </a:r>
            <a:r>
              <a:rPr lang="en-US" sz="2800" dirty="0" smtClean="0">
                <a:solidFill>
                  <a:schemeClr val="tx1"/>
                </a:solidFill>
              </a:rPr>
              <a:t>, jyang2}@andrew.cmu.edu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ride-sharing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2050" name="Picture 2" descr="http://www.dispatch.com/content/graphics/2014/04/09/uber-lawsuit-art0-gn0rtuj2-1uber-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1558849"/>
            <a:ext cx="4586288" cy="457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02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xistential threats with 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Driver gets into accident.</a:t>
            </a:r>
          </a:p>
          <a:p>
            <a:r>
              <a:rPr lang="en-US" dirty="0" smtClean="0"/>
              <a:t>Driver kidnaps us.</a:t>
            </a:r>
          </a:p>
          <a:p>
            <a:r>
              <a:rPr lang="en-US" dirty="0" smtClean="0"/>
              <a:t>Driver steals our credit card number.</a:t>
            </a:r>
          </a:p>
          <a:p>
            <a:r>
              <a:rPr lang="en-US" dirty="0" smtClean="0"/>
              <a:t>Our location gets hacked, and we get kidnapped that way.</a:t>
            </a:r>
          </a:p>
          <a:p>
            <a:r>
              <a:rPr lang="en-US" dirty="0" smtClean="0"/>
              <a:t>People use our locations for stalking and blackmail.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660544"/>
            <a:ext cx="8229600" cy="30681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5789613"/>
            <a:ext cx="461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Software threats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0310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1 (No Border) 11"/>
          <p:cNvSpPr/>
          <p:nvPr/>
        </p:nvSpPr>
        <p:spPr>
          <a:xfrm>
            <a:off x="655320" y="1507260"/>
            <a:ext cx="1767840" cy="716280"/>
          </a:xfrm>
          <a:prstGeom prst="callout1">
            <a:avLst>
              <a:gd name="adj1" fmla="val 114494"/>
              <a:gd name="adj2" fmla="val 48564"/>
              <a:gd name="adj3" fmla="val 344414"/>
              <a:gd name="adj4" fmla="val 62242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Credit card number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Line Callout 1 (No Border) 10"/>
          <p:cNvSpPr/>
          <p:nvPr/>
        </p:nvSpPr>
        <p:spPr>
          <a:xfrm>
            <a:off x="2804160" y="1620323"/>
            <a:ext cx="1767840" cy="545344"/>
          </a:xfrm>
          <a:prstGeom prst="callout1">
            <a:avLst>
              <a:gd name="adj1" fmla="val 114494"/>
              <a:gd name="adj2" fmla="val 48564"/>
              <a:gd name="adj3" fmla="val 495481"/>
              <a:gd name="adj4" fmla="val -2540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Location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trust Uber with all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6" y="3867664"/>
            <a:ext cx="3017045" cy="201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Callout 1 (No Border) 7"/>
          <p:cNvSpPr/>
          <p:nvPr/>
        </p:nvSpPr>
        <p:spPr>
          <a:xfrm>
            <a:off x="435856" y="2554583"/>
            <a:ext cx="1484622" cy="716280"/>
          </a:xfrm>
          <a:prstGeom prst="callout1">
            <a:avLst>
              <a:gd name="adj1" fmla="val 114494"/>
              <a:gd name="adj2" fmla="val 48564"/>
              <a:gd name="adj3" fmla="val 225266"/>
              <a:gd name="adj4" fmla="val 69426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Phone number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Line Callout 1 (No Border) 12"/>
          <p:cNvSpPr/>
          <p:nvPr/>
        </p:nvSpPr>
        <p:spPr>
          <a:xfrm>
            <a:off x="2103120" y="2462201"/>
            <a:ext cx="1584960" cy="716280"/>
          </a:xfrm>
          <a:prstGeom prst="callout1">
            <a:avLst>
              <a:gd name="adj1" fmla="val 114494"/>
              <a:gd name="adj2" fmla="val 36064"/>
              <a:gd name="adj3" fmla="val 223138"/>
              <a:gd name="adj4" fmla="val 762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Past ride information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9240" y="5933022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User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3078" name="Picture 6" descr="Image result for uber c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877" y="3863308"/>
            <a:ext cx="3044389" cy="201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29400" y="5933022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Driver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8" name="Line Callout 1 (No Border) 17"/>
          <p:cNvSpPr/>
          <p:nvPr/>
        </p:nvSpPr>
        <p:spPr>
          <a:xfrm>
            <a:off x="4895427" y="1542081"/>
            <a:ext cx="1767840" cy="716280"/>
          </a:xfrm>
          <a:prstGeom prst="callout1">
            <a:avLst>
              <a:gd name="adj1" fmla="val 114494"/>
              <a:gd name="adj2" fmla="val 48564"/>
              <a:gd name="adj3" fmla="val 382239"/>
              <a:gd name="adj4" fmla="val 104388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Credit card number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Line Callout 1 (No Border) 18"/>
          <p:cNvSpPr/>
          <p:nvPr/>
        </p:nvSpPr>
        <p:spPr>
          <a:xfrm>
            <a:off x="6827520" y="1620323"/>
            <a:ext cx="1767840" cy="545344"/>
          </a:xfrm>
          <a:prstGeom prst="callout1">
            <a:avLst>
              <a:gd name="adj1" fmla="val 114494"/>
              <a:gd name="adj2" fmla="val 48564"/>
              <a:gd name="adj3" fmla="val 458221"/>
              <a:gd name="adj4" fmla="val 30154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Location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Line Callout 1 (No Border) 19"/>
          <p:cNvSpPr/>
          <p:nvPr/>
        </p:nvSpPr>
        <p:spPr>
          <a:xfrm>
            <a:off x="5068578" y="2541840"/>
            <a:ext cx="1484622" cy="716280"/>
          </a:xfrm>
          <a:prstGeom prst="callout1">
            <a:avLst>
              <a:gd name="adj1" fmla="val 114494"/>
              <a:gd name="adj2" fmla="val 48564"/>
              <a:gd name="adj3" fmla="val 253635"/>
              <a:gd name="adj4" fmla="val 86535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Phone number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Line Callout 1 (No Border) 20"/>
          <p:cNvSpPr/>
          <p:nvPr/>
        </p:nvSpPr>
        <p:spPr>
          <a:xfrm>
            <a:off x="6714974" y="2492666"/>
            <a:ext cx="1584960" cy="716280"/>
          </a:xfrm>
          <a:prstGeom prst="callout1">
            <a:avLst>
              <a:gd name="adj1" fmla="val 107402"/>
              <a:gd name="adj2" fmla="val 27517"/>
              <a:gd name="adj3" fmla="val 237322"/>
              <a:gd name="adj4" fmla="val 18307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Past ride information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88080" y="4775200"/>
            <a:ext cx="1510453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688080" y="4927600"/>
            <a:ext cx="1510453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Image result for ub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30" y="3855080"/>
            <a:ext cx="870897" cy="87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5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8" grpId="0" animBg="1"/>
      <p:bldP spid="13" grpId="0" animBg="1"/>
      <p:bldP spid="9" grpId="0"/>
      <p:bldP spid="16" grpId="0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 Uber needs to get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Uber sees credit card numbers.</a:t>
            </a:r>
          </a:p>
          <a:p>
            <a:r>
              <a:rPr lang="en-US" dirty="0" smtClean="0"/>
              <a:t>Drivers can see rider locations for duration of ride, but not more.</a:t>
            </a:r>
          </a:p>
          <a:p>
            <a:r>
              <a:rPr lang="en-US" dirty="0" smtClean="0"/>
              <a:t>Riders can see driver locations for duration of ride, but not more.</a:t>
            </a:r>
          </a:p>
          <a:p>
            <a:r>
              <a:rPr lang="en-US" dirty="0" smtClean="0"/>
              <a:t>Each user can see their own ride history.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6538" y="5160579"/>
            <a:ext cx="79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Helvetica"/>
                <a:cs typeface="Helvetica"/>
              </a:rPr>
              <a:t>Encryption is not enough!</a:t>
            </a:r>
            <a:endParaRPr lang="en-US" sz="32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5240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we can’t even trust Uber!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00200"/>
            <a:ext cx="6000750" cy="237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2" y="4368800"/>
            <a:ext cx="8090951" cy="176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for the paranoid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trust anybody.</a:t>
            </a:r>
          </a:p>
          <a:p>
            <a:r>
              <a:rPr lang="en-US" dirty="0" smtClean="0"/>
              <a:t>Never, ever use anything connected to the internet.</a:t>
            </a:r>
          </a:p>
          <a:p>
            <a:r>
              <a:rPr lang="en-US" dirty="0" smtClean="0"/>
              <a:t>Just to be safe, unplug all devices when you are not home.</a:t>
            </a:r>
          </a:p>
          <a:p>
            <a:r>
              <a:rPr lang="en-US" dirty="0" smtClean="0"/>
              <a:t>Walk everywhere.</a:t>
            </a:r>
          </a:p>
          <a:p>
            <a:r>
              <a:rPr lang="en-US" dirty="0" smtClean="0"/>
              <a:t>This course can’t help you. Goodbye!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0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/>
              <a:t>I</a:t>
            </a:r>
            <a:r>
              <a:rPr lang="en-US" i="1" dirty="0" smtClean="0"/>
              <a:t>s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S</a:t>
            </a:r>
            <a:r>
              <a:rPr lang="en-US" dirty="0" smtClean="0"/>
              <a:t>ecurity?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were you expecting?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1030" name="Picture 6" descr="Image result for expec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1645920"/>
            <a:ext cx="3790244" cy="44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77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is not a course about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8194" name="Picture 2" descr="Image result for encryption mov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040" y="1600200"/>
            <a:ext cx="3029902" cy="45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195" y="1600200"/>
            <a:ext cx="2678747" cy="379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Image result for u-57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0" name="Picture 8" descr="Image result for u5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3" y="1600200"/>
            <a:ext cx="2150755" cy="30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…Not a course about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9218" name="Picture 2" descr="Image result for hackers mov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95823"/>
            <a:ext cx="1965960" cy="28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images-na.ssl-images-amazon.com/images/M/MV5BMTczNDk4NTQ0OV5BMl5BanBnXkFtZTcwNDAxMDgxNw@@._V1_UX182_CR0,0,182,268_AL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0" y="1595821"/>
            <a:ext cx="3108960" cy="457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nception mov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59" y="1600200"/>
            <a:ext cx="2820883" cy="37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fancy toasters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3" name="Picture 2" descr="Screen Shot 2017-01-17 at 11.49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924"/>
            <a:ext cx="9144000" cy="41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…Not a course about avoiding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10242" name="Picture 2" descr="Image result for phishing mov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560" y="1615458"/>
            <a:ext cx="3063240" cy="45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atch me if you 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370" y="1600200"/>
            <a:ext cx="2657475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Ocean's Eleven 2001 Po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2071485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3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is a course about how programming languages will save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7170" name="Picture 2" descr="Image result for philip wadler lambda 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600200"/>
            <a:ext cx="61722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</a:t>
            </a:r>
            <a:r>
              <a:rPr lang="en-US" strike="sngStrike" dirty="0" smtClean="0"/>
              <a:t>want</a:t>
            </a:r>
            <a:r>
              <a:rPr lang="en-US" dirty="0" smtClean="0"/>
              <a:t>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Way of specifying a desired behavior for software.</a:t>
            </a:r>
          </a:p>
          <a:p>
            <a:r>
              <a:rPr lang="en-US" dirty="0" smtClean="0"/>
              <a:t>Way of specifying who’s allowed to use software/view data, and how.</a:t>
            </a:r>
          </a:p>
          <a:p>
            <a:r>
              <a:rPr lang="en-US" dirty="0" smtClean="0"/>
              <a:t>Way of ensuring software meets these specifications, </a:t>
            </a:r>
            <a:r>
              <a:rPr lang="en-US" b="1" dirty="0" smtClean="0"/>
              <a:t>even if we cannot trust the software creators or users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PL and formal methods give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Ways of formally stating specifications about program behavior.</a:t>
            </a:r>
          </a:p>
          <a:p>
            <a:r>
              <a:rPr lang="en-US" dirty="0" smtClean="0"/>
              <a:t>Ways of formally stating specifications about security and privacy.</a:t>
            </a:r>
          </a:p>
          <a:p>
            <a:r>
              <a:rPr lang="en-US" dirty="0" smtClean="0"/>
              <a:t>Ways of verifying and testing programs with respect to specification.</a:t>
            </a:r>
          </a:p>
          <a:p>
            <a:r>
              <a:rPr lang="en-US" dirty="0" smtClean="0"/>
              <a:t>Mechanisms for auditing third-party programs with sound guarantees.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being formal gives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We’re after </a:t>
            </a:r>
            <a:r>
              <a:rPr lang="en-US" b="1" dirty="0" smtClean="0"/>
              <a:t>formal security guarantees</a:t>
            </a:r>
            <a:endParaRPr lang="en-US" dirty="0" smtClean="0"/>
          </a:p>
          <a:p>
            <a:endParaRPr lang="en-US" sz="2200" dirty="0"/>
          </a:p>
          <a:p>
            <a:r>
              <a:rPr lang="en-US" dirty="0" smtClean="0"/>
              <a:t>A formal guarantee is:</a:t>
            </a:r>
          </a:p>
          <a:p>
            <a:pPr lvl="1"/>
            <a:r>
              <a:rPr lang="en-US" i="1" dirty="0" smtClean="0"/>
              <a:t>Precise and unambiguous</a:t>
            </a:r>
            <a:r>
              <a:rPr lang="en-US" dirty="0" smtClean="0"/>
              <a:t>: no surprises, all of our assumptions are made explicit</a:t>
            </a:r>
          </a:p>
          <a:p>
            <a:pPr lvl="1"/>
            <a:r>
              <a:rPr lang="en-US" i="1" dirty="0" smtClean="0"/>
              <a:t>Provable/refutable</a:t>
            </a:r>
            <a:r>
              <a:rPr lang="en-US" dirty="0" smtClean="0"/>
              <a:t>: able to determine whether it holds using logical reasoning</a:t>
            </a:r>
          </a:p>
          <a:p>
            <a:pPr lvl="1"/>
            <a:r>
              <a:rPr lang="en-US" dirty="0" smtClean="0"/>
              <a:t>Ideally, amenable to </a:t>
            </a:r>
            <a:r>
              <a:rPr lang="en-US" i="1" dirty="0" smtClean="0"/>
              <a:t>mechanized, automated</a:t>
            </a:r>
            <a:r>
              <a:rPr lang="en-US" dirty="0" smtClean="0"/>
              <a:t> reasoning: less work for us, and much less prone to 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being formal doesn’t give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end of the day, systems run in the “real world”</a:t>
            </a:r>
            <a:endParaRPr lang="en-US" sz="2200" dirty="0" smtClean="0"/>
          </a:p>
          <a:p>
            <a:r>
              <a:rPr lang="en-US" dirty="0" smtClean="0"/>
              <a:t>Formalism isn’t a panacea</a:t>
            </a:r>
          </a:p>
          <a:p>
            <a:pPr lvl="1"/>
            <a:r>
              <a:rPr lang="en-US" dirty="0" smtClean="0"/>
              <a:t>Proofs are always relative to the </a:t>
            </a:r>
            <a:r>
              <a:rPr lang="en-US" i="1" dirty="0" smtClean="0"/>
              <a:t>formal definition</a:t>
            </a:r>
            <a:r>
              <a:rPr lang="en-US" dirty="0" smtClean="0"/>
              <a:t> and any </a:t>
            </a:r>
            <a:r>
              <a:rPr lang="en-US" i="1" dirty="0" smtClean="0"/>
              <a:t>assumptions</a:t>
            </a:r>
            <a:r>
              <a:rPr lang="en-US" dirty="0" smtClean="0"/>
              <a:t> in play</a:t>
            </a:r>
          </a:p>
          <a:p>
            <a:pPr lvl="1"/>
            <a:r>
              <a:rPr lang="en-US" dirty="0" smtClean="0"/>
              <a:t>When these aren’t realistic, the guarantee isn’t meaningful in practice</a:t>
            </a:r>
          </a:p>
          <a:p>
            <a:pPr lvl="1"/>
            <a:r>
              <a:rPr lang="en-US" dirty="0" smtClean="0"/>
              <a:t>Still need creativity and good engineering to devise useful definitions and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3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can we reason about what software is doing?</a:t>
            </a:r>
          </a:p>
          <a:p>
            <a:pPr lvl="1"/>
            <a:r>
              <a:rPr lang="en-US" dirty="0" smtClean="0"/>
              <a:t>How do we specify intended behavior of both the program and of data release?</a:t>
            </a:r>
          </a:p>
          <a:p>
            <a:pPr lvl="1"/>
            <a:r>
              <a:rPr lang="en-US" dirty="0" smtClean="0"/>
              <a:t>How do we get guarantees about behavior?</a:t>
            </a:r>
          </a:p>
          <a:p>
            <a:r>
              <a:rPr lang="en-US" dirty="0" smtClean="0"/>
              <a:t>How do we build systems in ways that </a:t>
            </a:r>
            <a:r>
              <a:rPr lang="en-US" b="1" dirty="0" smtClean="0"/>
              <a:t>provably protect</a:t>
            </a:r>
            <a:r>
              <a:rPr lang="en-US" dirty="0" smtClean="0"/>
              <a:t> security and privacy?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Correctness is the foundation of security.</a:t>
            </a:r>
          </a:p>
          <a:p>
            <a:pPr lvl="1"/>
            <a:r>
              <a:rPr lang="en-US" dirty="0"/>
              <a:t>Make programmer assumptions as explicit as possible.</a:t>
            </a:r>
          </a:p>
          <a:p>
            <a:pPr lvl="1"/>
            <a:r>
              <a:rPr lang="en-US" dirty="0"/>
              <a:t>Make abstraction boundaries </a:t>
            </a:r>
            <a:r>
              <a:rPr lang="en-US" dirty="0" smtClean="0"/>
              <a:t>as airtight as possible.</a:t>
            </a:r>
          </a:p>
          <a:p>
            <a:r>
              <a:rPr lang="en-US" dirty="0" smtClean="0"/>
              <a:t>The easier it is to reason about what software is doing, the more secure the software will be.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vs. privacy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13314" name="Picture 2" descr="Image result for security gu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5400"/>
            <a:ext cx="2469662" cy="37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479214" y="5426604"/>
            <a:ext cx="244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Security</a:t>
            </a:r>
            <a:endParaRPr lang="en-US" sz="2800" dirty="0">
              <a:latin typeface="Helvetica"/>
              <a:cs typeface="Helvetica"/>
            </a:endParaRPr>
          </a:p>
        </p:txBody>
      </p:sp>
      <p:pic>
        <p:nvPicPr>
          <p:cNvPr id="13318" name="Picture 6" descr="Image result for silhouette in win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1686594"/>
            <a:ext cx="5610014" cy="374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flipH="1">
            <a:off x="3120814" y="5402451"/>
            <a:ext cx="556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Privacy</a:t>
            </a:r>
            <a:endParaRPr lang="en-US" sz="2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88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vs. privacy: one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Security</a:t>
            </a:r>
            <a:r>
              <a:rPr lang="en-US" dirty="0" smtClean="0"/>
              <a:t> is about making sure the goals of  a system can be achieved regardless of the presence of an adversary.</a:t>
            </a:r>
          </a:p>
          <a:p>
            <a:r>
              <a:rPr lang="en-US" b="1" dirty="0" smtClean="0"/>
              <a:t>Privacy</a:t>
            </a:r>
            <a:r>
              <a:rPr lang="en-US" dirty="0" smtClean="0"/>
              <a:t> is about the rights of the user and their data, and protecting these from unwanted exposure.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9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fancy toasters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6" name="Picture 5" descr="Screen Shot 2017-01-17 at 11.50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325"/>
            <a:ext cx="9144000" cy="34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11268" name="Picture 4" descr="http://www.yoyospetsupplies.com.au/ebay/images/cat%20raising%20h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1533384"/>
            <a:ext cx="3368040" cy="45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3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Principles of Secure Software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privilege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Every program and every user should operate using the least set of privileges necessary to complete the job.</a:t>
            </a:r>
          </a:p>
          <a:p>
            <a:r>
              <a:rPr lang="en-US" dirty="0" smtClean="0"/>
              <a:t>Example: military “need-to-know.”</a:t>
            </a:r>
          </a:p>
          <a:p>
            <a:r>
              <a:rPr lang="en-US" dirty="0" smtClean="0"/>
              <a:t>Anti-example: Uber’s “God mode.”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Copyright © 2016 M. </a:t>
            </a:r>
            <a:r>
              <a:rPr lang="en-US" dirty="0" err="1" smtClean="0"/>
              <a:t>Fredrikson</a:t>
            </a:r>
            <a:r>
              <a:rPr lang="en-US" dirty="0" smtClean="0"/>
              <a:t>, L. </a:t>
            </a:r>
            <a:r>
              <a:rPr lang="en-US" dirty="0" err="1" smtClean="0"/>
              <a:t>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2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Smallest trusted computing 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trusted computing base</a:t>
            </a:r>
            <a:r>
              <a:rPr lang="en-US" dirty="0" smtClean="0"/>
              <a:t> (TCB) is a subset of the system essential to its security.</a:t>
            </a:r>
          </a:p>
          <a:p>
            <a:pPr lvl="1"/>
            <a:r>
              <a:rPr lang="en-US" dirty="0" smtClean="0"/>
              <a:t>Kernel, network stack, hardware platform,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Exact “boundary” depends on policy</a:t>
            </a:r>
          </a:p>
          <a:p>
            <a:r>
              <a:rPr lang="en-US" dirty="0" smtClean="0"/>
              <a:t>Why do we want a small TCB?</a:t>
            </a:r>
          </a:p>
          <a:p>
            <a:pPr lvl="1"/>
            <a:r>
              <a:rPr lang="en-US" dirty="0" smtClean="0"/>
              <a:t>Less code </a:t>
            </a:r>
            <a:r>
              <a:rPr lang="en-US" dirty="0" smtClean="0">
                <a:sym typeface="Wingdings"/>
              </a:rPr>
              <a:t> less room for error  less risk</a:t>
            </a:r>
          </a:p>
          <a:p>
            <a:pPr lvl="1"/>
            <a:r>
              <a:rPr lang="en-US" dirty="0" smtClean="0">
                <a:sym typeface="Wingdings"/>
              </a:rPr>
              <a:t>Need comprehensive tests, or detailed proofs</a:t>
            </a:r>
          </a:p>
          <a:p>
            <a:pPr lvl="1"/>
            <a:r>
              <a:rPr lang="en-US" dirty="0" smtClean="0">
                <a:sym typeface="Wingdings"/>
              </a:rPr>
              <a:t>Rigorous validation is expensive, time-consuming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 access to every object must be checked for authority.</a:t>
            </a:r>
          </a:p>
          <a:p>
            <a:r>
              <a:rPr lang="en-US" dirty="0"/>
              <a:t>Is it enough to check at the application endpoints? (</a:t>
            </a:r>
            <a:r>
              <a:rPr lang="en-US" dirty="0" err="1"/>
              <a:t>HotCRP</a:t>
            </a:r>
            <a:r>
              <a:rPr lang="en-US" dirty="0"/>
              <a:t> email password reminder bug)</a:t>
            </a:r>
          </a:p>
          <a:p>
            <a:r>
              <a:rPr lang="en-US" dirty="0" smtClean="0"/>
              <a:t>What should the policy be? (average salary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8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course…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see how to apply these principles to </a:t>
            </a:r>
            <a:r>
              <a:rPr lang="en-US" b="1" dirty="0" smtClean="0"/>
              <a:t>large, complex software systems.</a:t>
            </a:r>
          </a:p>
          <a:p>
            <a:r>
              <a:rPr lang="en-US" dirty="0" smtClean="0"/>
              <a:t>We will see how to apply these principles with </a:t>
            </a:r>
            <a:r>
              <a:rPr lang="en-US" b="1" dirty="0" smtClean="0"/>
              <a:t>complex, state-dependent policies.</a:t>
            </a:r>
          </a:p>
          <a:p>
            <a:r>
              <a:rPr lang="en-US" dirty="0" smtClean="0"/>
              <a:t>We will </a:t>
            </a:r>
            <a:r>
              <a:rPr lang="en-US" b="1" dirty="0" smtClean="0"/>
              <a:t>build our own systems </a:t>
            </a:r>
            <a:r>
              <a:rPr lang="en-US" dirty="0" smtClean="0"/>
              <a:t>that use this principles—and attack them!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11268" name="Picture 4" descr="http://www.yoyospetsupplies.com.au/ebay/images/cat%20raising%20h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1533384"/>
            <a:ext cx="3368040" cy="45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9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expect you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Official prerequisites: 15-122, 15-213.</a:t>
            </a:r>
          </a:p>
          <a:p>
            <a:r>
              <a:rPr lang="en-US" dirty="0" smtClean="0"/>
              <a:t>How to teach yourself a programming language.</a:t>
            </a:r>
          </a:p>
          <a:p>
            <a:r>
              <a:rPr lang="en-US" dirty="0" smtClean="0"/>
              <a:t>How to build software systems.</a:t>
            </a:r>
          </a:p>
          <a:p>
            <a:r>
              <a:rPr lang="en-US" dirty="0" smtClean="0"/>
              <a:t>How to reason formally about computation.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Overview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858065"/>
              </p:ext>
            </p:extLst>
          </p:nvPr>
        </p:nvGraphicFramePr>
        <p:xfrm>
          <a:off x="457200" y="1600200"/>
          <a:ext cx="8229600" cy="42976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1090">
                  <a:extLst>
                    <a:ext uri="{9D8B030D-6E8A-4147-A177-3AD203B41FA5}">
                      <a16:colId xmlns:a16="http://schemas.microsoft.com/office/drawing/2014/main" val="2689331141"/>
                    </a:ext>
                  </a:extLst>
                </a:gridCol>
                <a:gridCol w="6868510">
                  <a:extLst>
                    <a:ext uri="{9D8B030D-6E8A-4147-A177-3AD203B41FA5}">
                      <a16:colId xmlns:a16="http://schemas.microsoft.com/office/drawing/2014/main" val="1339186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Theme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4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One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Single-user program correctness, the foundation of security and privacy.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3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Two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What happens when we have multiple users?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30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Three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How can we track sensitive values across</a:t>
                      </a:r>
                      <a:r>
                        <a:rPr lang="en-US" sz="28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complex programs?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4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Four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From</a:t>
                      </a:r>
                      <a:r>
                        <a:rPr lang="en-US" sz="2800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security to privacy: s</a:t>
                      </a:r>
                      <a:r>
                        <a:rPr lang="en-US" sz="28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tatistical privacy.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37532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Existential threats with toasters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Toast burns and you go hungry.</a:t>
            </a:r>
          </a:p>
          <a:p>
            <a:r>
              <a:rPr lang="en-US" sz="2800" dirty="0" smtClean="0"/>
              <a:t>Toaster burns and your house burns down.</a:t>
            </a:r>
          </a:p>
          <a:p>
            <a:r>
              <a:rPr lang="en-US" sz="2800" dirty="0" smtClean="0"/>
              <a:t>Toaster gets hacked, and you neglect to bring your umbrella.</a:t>
            </a:r>
          </a:p>
          <a:p>
            <a:r>
              <a:rPr lang="en-US" sz="2800" dirty="0" smtClean="0"/>
              <a:t>Someone uses your toasting patterns to figure out when burgle you.</a:t>
            </a:r>
          </a:p>
          <a:p>
            <a:r>
              <a:rPr lang="en-US" sz="2800" dirty="0" smtClean="0"/>
              <a:t>Someone figures out how to turn on your toaster remotely and your house burns down.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660544"/>
            <a:ext cx="8229600" cy="306810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600" y="5789613"/>
            <a:ext cx="461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Software threats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8241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topics 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Formally stating and proving correctness properties with automata.</a:t>
            </a:r>
          </a:p>
          <a:p>
            <a:r>
              <a:rPr lang="en-US" dirty="0" smtClean="0"/>
              <a:t>Techniques for verifiable security assurance in realistic systems.</a:t>
            </a:r>
          </a:p>
          <a:p>
            <a:r>
              <a:rPr lang="en-US" dirty="0" smtClean="0"/>
              <a:t>Mechanisms for authentication</a:t>
            </a:r>
            <a:r>
              <a:rPr lang="en-US" dirty="0"/>
              <a:t> </a:t>
            </a:r>
            <a:r>
              <a:rPr lang="en-US" dirty="0" smtClean="0"/>
              <a:t>and identity.</a:t>
            </a:r>
          </a:p>
          <a:p>
            <a:r>
              <a:rPr lang="en-US" dirty="0" smtClean="0"/>
              <a:t>Language-based information flow.</a:t>
            </a:r>
          </a:p>
          <a:p>
            <a:r>
              <a:rPr lang="en-US" dirty="0" smtClean="0"/>
              <a:t>Differential privacy.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Build It Break It Fix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Main questions</a:t>
            </a:r>
          </a:p>
          <a:p>
            <a:pPr lvl="1"/>
            <a:r>
              <a:rPr lang="en-US" dirty="0" smtClean="0"/>
              <a:t>What goes into secure software development?</a:t>
            </a:r>
          </a:p>
          <a:p>
            <a:pPr lvl="1"/>
            <a:r>
              <a:rPr lang="en-US" dirty="0" smtClean="0"/>
              <a:t>How do we teach people to write secure code?</a:t>
            </a:r>
          </a:p>
          <a:p>
            <a:r>
              <a:rPr lang="en-US" dirty="0" smtClean="0"/>
              <a:t>Contest</a:t>
            </a:r>
          </a:p>
          <a:p>
            <a:pPr lvl="1"/>
            <a:r>
              <a:rPr lang="en-US" b="1" dirty="0" smtClean="0"/>
              <a:t>Build </a:t>
            </a:r>
            <a:r>
              <a:rPr lang="en-US" dirty="0" smtClean="0"/>
              <a:t>software according to specifications</a:t>
            </a:r>
          </a:p>
          <a:p>
            <a:pPr lvl="1"/>
            <a:r>
              <a:rPr lang="en-US" b="1" dirty="0" smtClean="0"/>
              <a:t>Break</a:t>
            </a:r>
            <a:r>
              <a:rPr lang="en-US" dirty="0" smtClean="0"/>
              <a:t> software written by other contestants</a:t>
            </a:r>
          </a:p>
          <a:p>
            <a:pPr lvl="1"/>
            <a:r>
              <a:rPr lang="en-US" b="1" dirty="0" smtClean="0"/>
              <a:t>Fix </a:t>
            </a:r>
            <a:r>
              <a:rPr lang="en-US" dirty="0" smtClean="0"/>
              <a:t>bugs found in their software</a:t>
            </a:r>
            <a:endParaRPr lang="en-US" b="1" dirty="0" smtClean="0"/>
          </a:p>
          <a:p>
            <a:r>
              <a:rPr lang="en-US" dirty="0" smtClean="0"/>
              <a:t>Tasks are doable over 72 hours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3189" y="3620530"/>
            <a:ext cx="7129849" cy="98854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13113" y="3114261"/>
            <a:ext cx="58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Focus of our course assignments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986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647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 an “enhanced” version of the Build It Break It Fix It server</a:t>
            </a:r>
          </a:p>
          <a:p>
            <a:r>
              <a:rPr lang="en-US" dirty="0" smtClean="0"/>
              <a:t>Progressively improve functionality alongside security</a:t>
            </a:r>
          </a:p>
          <a:p>
            <a:r>
              <a:rPr lang="en-US" dirty="0" smtClean="0"/>
              <a:t>Some what you will build: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Basic data server with limited policy support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Reference monitor to support flexible, user-defined data policies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/>
              <a:t>Proof-carrying authorization </a:t>
            </a:r>
            <a:r>
              <a:rPr lang="en-US" dirty="0" smtClean="0"/>
              <a:t>for fine-grained access policies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/>
              <a:t>Information flow types </a:t>
            </a:r>
            <a:r>
              <a:rPr lang="en-US" dirty="0" smtClean="0"/>
              <a:t>to control data leakage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i="1" dirty="0" smtClean="0"/>
              <a:t>Differential privacy</a:t>
            </a:r>
            <a:r>
              <a:rPr lang="en-US" dirty="0" smtClean="0"/>
              <a:t> policies to protect individuals’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60% Assignments</a:t>
            </a:r>
          </a:p>
          <a:p>
            <a:r>
              <a:rPr lang="en-US" dirty="0"/>
              <a:t>30% Midterm and final exams</a:t>
            </a:r>
          </a:p>
          <a:p>
            <a:r>
              <a:rPr lang="en-US" dirty="0"/>
              <a:t>10% In-class quizzes and participation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3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build a data server, and implement mechanisms to secure it in complementary ways.</a:t>
            </a:r>
          </a:p>
          <a:p>
            <a:r>
              <a:rPr lang="en-US" dirty="0" smtClean="0"/>
              <a:t>How to formally reason about security and privacy properties of this server.</a:t>
            </a:r>
          </a:p>
          <a:p>
            <a:r>
              <a:rPr lang="en-US" dirty="0" smtClean="0"/>
              <a:t>How to prove pencil-and-paper properties about your server.</a:t>
            </a:r>
          </a:p>
          <a:p>
            <a:r>
              <a:rPr lang="en-US" dirty="0" smtClean="0"/>
              <a:t>How to attack your server and how to code in a way that defends against attacks.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3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of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formally specify software correctness.</a:t>
            </a:r>
          </a:p>
          <a:p>
            <a:r>
              <a:rPr lang="en-US" dirty="0"/>
              <a:t>How to formally reason about security </a:t>
            </a:r>
            <a:r>
              <a:rPr lang="en-US" dirty="0" smtClean="0"/>
              <a:t>goals and threat models.</a:t>
            </a:r>
            <a:endParaRPr lang="en-US" dirty="0"/>
          </a:p>
          <a:p>
            <a:r>
              <a:rPr lang="en-US" dirty="0"/>
              <a:t>How to build systems that are </a:t>
            </a:r>
            <a:r>
              <a:rPr lang="en-US" dirty="0" smtClean="0"/>
              <a:t>secure by construction.</a:t>
            </a:r>
            <a:endParaRPr lang="en-US" dirty="0"/>
          </a:p>
          <a:p>
            <a:r>
              <a:rPr lang="en-US" dirty="0" smtClean="0"/>
              <a:t>How to think rigorously about 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sure you sign in so we can add you to Piazza.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Bookmark our course website (http://cs.cmu.edu/~15316).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the </a:t>
            </a:r>
            <a:r>
              <a:rPr lang="en-US" dirty="0" err="1" smtClean="0"/>
              <a:t>OCaml</a:t>
            </a:r>
            <a:r>
              <a:rPr lang="en-US" dirty="0" smtClean="0"/>
              <a:t> finger exercises (from the course website).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Email us the necessary items from Assignments 0, and talk to us if you have questions about the course!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8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requirements for toaster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Toaster should access the internet only to get the weather.</a:t>
            </a:r>
          </a:p>
          <a:p>
            <a:r>
              <a:rPr lang="en-US" dirty="0" smtClean="0"/>
              <a:t>Toaster should get the “right” weather.</a:t>
            </a:r>
          </a:p>
          <a:p>
            <a:r>
              <a:rPr lang="en-US" dirty="0" smtClean="0"/>
              <a:t>Toaster data should not be available to anyone but “you.”</a:t>
            </a:r>
          </a:p>
          <a:p>
            <a:r>
              <a:rPr lang="en-US" dirty="0" smtClean="0"/>
              <a:t>Toaster should only be operated by “you.”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892040" y="2575560"/>
            <a:ext cx="1264920" cy="74676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5600" y="3688080"/>
            <a:ext cx="1264920" cy="74676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280" y="4213860"/>
            <a:ext cx="1264920" cy="74676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71900" y="2164020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What does it mean to be “right?”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9180" y="5013960"/>
            <a:ext cx="3817620" cy="403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What does it mean to be “you?”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65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for smart toasters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Most </a:t>
            </a:r>
            <a:r>
              <a:rPr lang="en-US" dirty="0" err="1" smtClean="0"/>
              <a:t>IoT</a:t>
            </a:r>
            <a:r>
              <a:rPr lang="en-US" dirty="0" smtClean="0"/>
              <a:t> devices controlled by phone apps</a:t>
            </a:r>
          </a:p>
          <a:p>
            <a:r>
              <a:rPr lang="en-US" dirty="0" smtClean="0"/>
              <a:t>How the toaster establishes trust: </a:t>
            </a:r>
          </a:p>
          <a:p>
            <a:pPr lvl="1"/>
            <a:r>
              <a:rPr lang="en-US" dirty="0" smtClean="0"/>
              <a:t>Rely on home router to authenticate phone</a:t>
            </a:r>
          </a:p>
          <a:p>
            <a:pPr lvl="1"/>
            <a:r>
              <a:rPr lang="en-US" dirty="0" smtClean="0"/>
              <a:t>Assume all devices authenticated on the network belong to “you”</a:t>
            </a:r>
          </a:p>
          <a:p>
            <a:r>
              <a:rPr lang="en-US" dirty="0" smtClean="0"/>
              <a:t>Fine, don’t let any hackers onto your network</a:t>
            </a:r>
          </a:p>
          <a:p>
            <a:pPr lvl="1"/>
            <a:r>
              <a:rPr lang="en-US" dirty="0" smtClean="0"/>
              <a:t>But, your router knows nothing about your apps</a:t>
            </a:r>
          </a:p>
          <a:p>
            <a:pPr lvl="1"/>
            <a:r>
              <a:rPr lang="en-US" dirty="0" smtClean="0"/>
              <a:t>Do you trust every app you’ve ever downloaded?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should worry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“Assuming </a:t>
            </a:r>
            <a:r>
              <a:rPr lang="en-US" dirty="0"/>
              <a:t>it’s publicly accessible, the chance [of being hacked] is probably 100 </a:t>
            </a:r>
            <a:r>
              <a:rPr lang="en-US" dirty="0" smtClean="0"/>
              <a:t>percent… The </a:t>
            </a:r>
            <a:r>
              <a:rPr lang="en-US" dirty="0"/>
              <a:t>IPv4 address space just isn’t that big. You can now run a scan across that entire space in hours, especially if you have a big botnet. The scans for vulnerability are continuous, and if anything, have accelerated over the last couple of years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 Matthew Prince, CEO of </a:t>
            </a:r>
            <a:r>
              <a:rPr lang="en-US" dirty="0" err="1" smtClean="0"/>
              <a:t>Cloudflare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just toasters!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230103"/>
            <a:ext cx="6248400" cy="1922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55" y="3034030"/>
            <a:ext cx="7408545" cy="1381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4544340"/>
            <a:ext cx="6162675" cy="18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ride-sharing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C843-46BD-5C4C-8A63-BAED21B4BD5E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2016 M. Fredrikson, L. Jia</a:t>
            </a:r>
            <a:endParaRPr lang="en-US" dirty="0"/>
          </a:p>
        </p:txBody>
      </p:sp>
      <p:pic>
        <p:nvPicPr>
          <p:cNvPr id="1026" name="Picture 2" descr="https://parmarossa.files.wordpress.com/2014/08/uber-h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00186"/>
            <a:ext cx="8782049" cy="450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5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-templat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lecture-template.potx</Template>
  <TotalTime>6195</TotalTime>
  <Words>2080</Words>
  <Application>Microsoft Office PowerPoint</Application>
  <PresentationFormat>On-screen Show (4:3)</PresentationFormat>
  <Paragraphs>296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Helvetica</vt:lpstr>
      <vt:lpstr>Wingdings</vt:lpstr>
      <vt:lpstr>lecture-template</vt:lpstr>
      <vt:lpstr>Software Foundations of Security and Privacy (15-316, spring 2016) Lecture 1: Introduction</vt:lpstr>
      <vt:lpstr>Case study: fancy toasters</vt:lpstr>
      <vt:lpstr>Case study: fancy toasters</vt:lpstr>
      <vt:lpstr>Existential threats with toasters</vt:lpstr>
      <vt:lpstr>Software requirements for toaster</vt:lpstr>
      <vt:lpstr>Authentication for smart toasters</vt:lpstr>
      <vt:lpstr>Why we should worry</vt:lpstr>
      <vt:lpstr>It’s not just toasters!</vt:lpstr>
      <vt:lpstr>Case study: ride-sharing apps</vt:lpstr>
      <vt:lpstr>Case study: ride-sharing apps</vt:lpstr>
      <vt:lpstr>Existential threats with Uber</vt:lpstr>
      <vt:lpstr>How we trust Uber with all data</vt:lpstr>
      <vt:lpstr>Policies Uber needs to get right</vt:lpstr>
      <vt:lpstr>But we can’t even trust Uber!</vt:lpstr>
      <vt:lpstr>Lessons for the paranoid</vt:lpstr>
      <vt:lpstr>What Is Software Security?</vt:lpstr>
      <vt:lpstr>What were you expecting?</vt:lpstr>
      <vt:lpstr>This is not a course about encryption</vt:lpstr>
      <vt:lpstr>…Not a course about hacking</vt:lpstr>
      <vt:lpstr>…Not a course about avoiding cons</vt:lpstr>
      <vt:lpstr>This is a course about how programming languages will save us</vt:lpstr>
      <vt:lpstr>What we want need</vt:lpstr>
      <vt:lpstr>What PL and formal methods give us</vt:lpstr>
      <vt:lpstr>What being formal gives us</vt:lpstr>
      <vt:lpstr>What being formal doesn’t give us</vt:lpstr>
      <vt:lpstr>What this course is about</vt:lpstr>
      <vt:lpstr>Principles of the course</vt:lpstr>
      <vt:lpstr>Security vs. privacy</vt:lpstr>
      <vt:lpstr>Security vs. privacy: one definition</vt:lpstr>
      <vt:lpstr>Questions and comments?</vt:lpstr>
      <vt:lpstr>Basic Principles of Secure Software</vt:lpstr>
      <vt:lpstr>Least privilege</vt:lpstr>
      <vt:lpstr>Smallest trusted computing base</vt:lpstr>
      <vt:lpstr>Complete mediation</vt:lpstr>
      <vt:lpstr>In this course…</vt:lpstr>
      <vt:lpstr>Questions and comments?</vt:lpstr>
      <vt:lpstr>Course Logistics</vt:lpstr>
      <vt:lpstr>What we expect you to know</vt:lpstr>
      <vt:lpstr>Unit Overview</vt:lpstr>
      <vt:lpstr>Example topics we will cover</vt:lpstr>
      <vt:lpstr>Background: Build It Break It Fix It</vt:lpstr>
      <vt:lpstr>Project Overview</vt:lpstr>
      <vt:lpstr>Grading</vt:lpstr>
      <vt:lpstr>What You Will Learn</vt:lpstr>
      <vt:lpstr>Specifics</vt:lpstr>
      <vt:lpstr>Ways of thinking</vt:lpstr>
      <vt:lpstr>What now?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Limin Jia</dc:creator>
  <cp:lastModifiedBy>Jean</cp:lastModifiedBy>
  <cp:revision>596</cp:revision>
  <dcterms:created xsi:type="dcterms:W3CDTF">2015-12-28T21:59:06Z</dcterms:created>
  <dcterms:modified xsi:type="dcterms:W3CDTF">2017-01-18T00:15:21Z</dcterms:modified>
</cp:coreProperties>
</file>